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 id="{F3B56EC8-58B6-C502-C42E-81C8F58F1D99}" name="Hudson, Les" initials="HL" userId="S::les.hudson@tea.texas.gov::1b51e3df-f37c-4646-8151-9652bb88c0d0" providerId="AD"/>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63AF"/>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830DB-94F7-4456-A7C0-9363E1814CC9}" v="4" dt="2022-09-09T18:56:11.034"/>
    <p1510:client id="{FDA8DBD3-2494-45EC-A9B6-FBAAA4D02281}" v="4" dt="2022-09-14T16:38:03.698"/>
    <p1510:client id="{CEAA66EA-5101-4774-BEC8-C4608CD8621F}" v="2" dt="2022-09-14T16:38:07.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2187" y="-1935"/>
            <a:ext cx="6855813" cy="830997"/>
          </a:xfrm>
          <a:prstGeom prst="rect">
            <a:avLst/>
          </a:prstGeom>
          <a:solidFill>
            <a:srgbClr val="3863AF"/>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Architecture and Construction Career Cluster</a:t>
            </a:r>
            <a:endParaRPr lang="en-US" dirty="0">
              <a:cs typeface="Calibri" panose="020F0502020204030204"/>
            </a:endParaRPr>
          </a:p>
          <a:p>
            <a:pPr algn="ctr"/>
            <a:r>
              <a:rPr lang="en-US" sz="900" dirty="0">
                <a:solidFill>
                  <a:schemeClr val="bg1"/>
                </a:solidFill>
                <a:ea typeface="Calibri"/>
                <a:cs typeface="Calibri"/>
              </a:rPr>
              <a:t>The Architecture and Construction Career Cluster focuses on designing, planning, managing, building, and maintaining the built environment. Principles of Architecture provides an overview to the various fields of architecture, interior design, and construction management.</a:t>
            </a:r>
          </a:p>
          <a:p>
            <a:pPr algn="ctr"/>
            <a:endParaRPr lang="en-US" sz="900" dirty="0">
              <a:solidFill>
                <a:schemeClr val="bg1"/>
              </a:solidFill>
              <a:cs typeface="Calibri" panose="020F0502020204030204"/>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12945" cy="578861"/>
          </a:xfrm>
          <a:solidFill>
            <a:srgbClr val="3863AF"/>
          </a:solidFill>
        </p:spPr>
        <p:txBody>
          <a:bodyPr>
            <a:normAutofit/>
          </a:bodyPr>
          <a:lstStyle/>
          <a:p>
            <a:r>
              <a:rPr lang="en-US" sz="1400" b="1" dirty="0">
                <a:solidFill>
                  <a:srgbClr val="FFFFFF"/>
                </a:solidFill>
                <a:latin typeface="Calibri"/>
                <a:ea typeface="Open Sans"/>
                <a:cs typeface="Open Sans"/>
              </a:rPr>
              <a:t>Construction Management and Inspection</a:t>
            </a:r>
            <a:endParaRPr lang="en-US" dirty="0">
              <a:effectLst/>
            </a:endParaRPr>
          </a:p>
          <a:p>
            <a:pPr rtl="0" eaLnBrk="1" latinLnBrk="0" hangingPunct="1"/>
            <a:r>
              <a:rPr lang="en-US" sz="1300" i="1" kern="1200" dirty="0">
                <a:solidFill>
                  <a:srgbClr val="FFFFFF"/>
                </a:solidFill>
                <a:effectLst/>
                <a:latin typeface="Calibri"/>
                <a:ea typeface="Open Sans"/>
                <a:cs typeface="Open Sans"/>
              </a:rPr>
              <a:t>Statewide Program of Study</a:t>
            </a:r>
            <a:endParaRPr lang="en-US" sz="1300" dirty="0">
              <a:effectLst/>
              <a:latin typeface="Calibri"/>
              <a:ea typeface="Open Sans"/>
              <a:cs typeface="Open Sans"/>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677108"/>
          </a:xfrm>
          <a:prstGeom prst="rect">
            <a:avLst/>
          </a:prstGeom>
          <a:noFill/>
        </p:spPr>
        <p:txBody>
          <a:bodyPr wrap="square" lIns="91440" tIns="45720" rIns="91440" bIns="45720" rtlCol="0" anchor="t">
            <a:spAutoFit/>
          </a:bodyPr>
          <a:lstStyle/>
          <a:p>
            <a:r>
              <a:rPr lang="en-US" sz="950" dirty="0"/>
              <a:t>The Construction Management and Inspection program of study explores the occupations and educational opportunities associated with cost estimates for construction projects or services to aid management in bidding on or determining the price of products or services. This program of study may also include exploration into inspecting structures using engineering skills to determine structural soundness and compliance with specifications, building codes, and other regulations.</a:t>
            </a:r>
            <a:endParaRPr lang="en-US" sz="950" dirty="0">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356261" y="2382914"/>
            <a:ext cx="3072739"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Calibri" panose="020F0502020204030204" pitchFamily="34" charset="0"/>
                <a:cs typeface="Times New Roman"/>
              </a:rPr>
              <a:t>Principles of Construction</a:t>
            </a:r>
            <a:endParaRPr lang="en-US" sz="1200" dirty="0">
              <a:effectLst/>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2	</a:t>
            </a:r>
            <a:r>
              <a:rPr lang="en-US" sz="1200" dirty="0">
                <a:ea typeface="Calibri" panose="020F0502020204030204" pitchFamily="34" charset="0"/>
                <a:cs typeface="Times New Roman"/>
              </a:rPr>
              <a:t>Construction Management I</a:t>
            </a:r>
            <a:endParaRPr lang="en-US" sz="1200" dirty="0">
              <a:ea typeface="Calibri" panose="020F0502020204030204" pitchFamily="34" charset="0"/>
              <a:cs typeface="Times New Roman" panose="02020603050405020304" pitchFamily="18" charset="0"/>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3	</a:t>
            </a:r>
            <a:r>
              <a:rPr lang="en-US" sz="1200" dirty="0">
                <a:ea typeface="Calibri" panose="020F0502020204030204" pitchFamily="34" charset="0"/>
                <a:cs typeface="Times New Roman"/>
              </a:rPr>
              <a:t>Construction Management II</a:t>
            </a:r>
            <a:endParaRPr lang="en-US" sz="1200" dirty="0">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endParaRPr lang="en-US" sz="1200" dirty="0">
              <a:solidFill>
                <a:srgbClr val="000000"/>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a:rPr>
              <a:t>4	</a:t>
            </a:r>
            <a:r>
              <a:rPr lang="en-US" sz="1200" dirty="0">
                <a:ea typeface="Calibri" panose="020F0502020204030204" pitchFamily="34" charset="0"/>
                <a:cs typeface="Times New Roman"/>
              </a:rPr>
              <a:t>Practicum in Construction Mgmt.</a:t>
            </a:r>
            <a:endParaRPr lang="en-US" sz="1200" dirty="0">
              <a:ea typeface="Calibri" panose="020F0502020204030204" pitchFamily="34" charset="0"/>
              <a:cs typeface="Times New Roman" panose="02020603050405020304" pitchFamily="18" charset="0"/>
            </a:endParaRPr>
          </a:p>
          <a:p>
            <a:pPr marL="171450" marR="0" lvl="0" indent="-171450">
              <a:spcBef>
                <a:spcPts val="0"/>
              </a:spcBef>
              <a:buFont typeface="Arial" panose="020B0604020202020204" pitchFamily="34" charset="0"/>
              <a:buChar char="•"/>
            </a:pPr>
            <a:endParaRPr lang="en-US" sz="12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21954" y="4573588"/>
            <a:ext cx="3072739" cy="2631490"/>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indent="-171450">
              <a:buFont typeface="Arial" panose="020B0604020202020204" pitchFamily="34" charset="0"/>
              <a:buChar char="•"/>
            </a:pPr>
            <a:r>
              <a:rPr lang="en-US" sz="900" dirty="0">
                <a:ea typeface="Calibri" panose="020F0502020204030204" pitchFamily="34" charset="0"/>
                <a:cs typeface="Times New Roman"/>
              </a:rPr>
              <a:t>Construction Engineering Technology/Technician</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a:cs typeface="Times New Roman"/>
              </a:rPr>
              <a:t>Business Administration and Management, General</a:t>
            </a:r>
            <a:endParaRPr lang="en-US" sz="9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Mechanical Engineering</a:t>
            </a:r>
          </a:p>
          <a:p>
            <a:pPr marL="171450" indent="-171450">
              <a:buFont typeface="Arial" panose="020B0604020202020204" pitchFamily="34" charset="0"/>
              <a:buChar char="•"/>
            </a:pPr>
            <a:r>
              <a:rPr lang="en-US" sz="900" dirty="0">
                <a:solidFill>
                  <a:srgbClr val="000000"/>
                </a:solidFill>
                <a:ea typeface="Calibri" panose="020F0502020204030204" pitchFamily="34" charset="0"/>
                <a:cs typeface="Times New Roman"/>
              </a:rPr>
              <a:t>Business/ Commerce, General</a:t>
            </a: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Bachelor’s Degrees</a:t>
            </a:r>
          </a:p>
          <a:p>
            <a:pPr marL="171450" indent="-171450">
              <a:buFont typeface="Arial" panose="020B0604020202020204" pitchFamily="34" charset="0"/>
              <a:buChar char="•"/>
            </a:pPr>
            <a:r>
              <a:rPr lang="en-US" sz="900" dirty="0">
                <a:ea typeface="Calibri" panose="020F0502020204030204" pitchFamily="34" charset="0"/>
                <a:cs typeface="Times New Roman"/>
              </a:rPr>
              <a:t>Construction Engineering Technology/Technician</a:t>
            </a:r>
            <a:endParaRPr lang="en-US" sz="9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a:cs typeface="Calibri"/>
              </a:rPr>
              <a:t>Business Administration and Management, General</a:t>
            </a:r>
            <a:endParaRPr lang="en-US" sz="900" dirty="0">
              <a:ea typeface="Calibri" panose="020F0502020204030204" pitchFamily="34" charset="0"/>
              <a:cs typeface="Calibri"/>
            </a:endParaRPr>
          </a:p>
          <a:p>
            <a:pPr marL="171450" indent="-171450">
              <a:buFont typeface="Arial" panose="020B0604020202020204" pitchFamily="34" charset="0"/>
              <a:buChar char="•"/>
            </a:pPr>
            <a:r>
              <a:rPr lang="en-US" sz="900" dirty="0">
                <a:ea typeface="Calibri" panose="020F0502020204030204" pitchFamily="34" charset="0"/>
                <a:cs typeface="Calibri"/>
              </a:rPr>
              <a:t>Mechanical Engineering</a:t>
            </a:r>
          </a:p>
          <a:p>
            <a:pPr marL="171450" indent="-171450">
              <a:buFont typeface="Arial" panose="020B0604020202020204" pitchFamily="34" charset="0"/>
              <a:buChar char="•"/>
            </a:pPr>
            <a:r>
              <a:rPr lang="en-US" sz="900" dirty="0">
                <a:ea typeface="Calibri" panose="020F0502020204030204" pitchFamily="34" charset="0"/>
                <a:cs typeface="Calibri"/>
              </a:rPr>
              <a:t>Business/ Commerce, General</a:t>
            </a:r>
          </a:p>
          <a:p>
            <a:pPr marL="171450" marR="0" lvl="0" indent="-171450">
              <a:spcBef>
                <a:spcPts val="0"/>
              </a:spcBef>
              <a:buFont typeface="Arial" panose="020B0604020202020204" pitchFamily="34" charset="0"/>
              <a:buChar char="•"/>
            </a:pPr>
            <a:endParaRPr lang="en-US" sz="900" dirty="0">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900" dirty="0">
                <a:ea typeface="Calibri" panose="020F0502020204030204" pitchFamily="34" charset="0"/>
                <a:cs typeface="Times New Roman"/>
              </a:rPr>
              <a:t>Materials Engineering</a:t>
            </a:r>
            <a:endParaRPr lang="en-US" sz="900" dirty="0">
              <a:effectLst/>
              <a:ea typeface="Calibri" panose="020F0502020204030204" pitchFamily="34" charset="0"/>
              <a:cs typeface="Times New Roman"/>
            </a:endParaRPr>
          </a:p>
          <a:p>
            <a:pPr marL="171450" indent="-171450">
              <a:buFont typeface="Arial" panose="020B0604020202020204" pitchFamily="34" charset="0"/>
              <a:buChar char="•"/>
            </a:pPr>
            <a:r>
              <a:rPr lang="en-US" sz="900" dirty="0">
                <a:ea typeface="Calibri"/>
                <a:cs typeface="Times New Roman"/>
              </a:rPr>
              <a:t>Business Administration and Management, General</a:t>
            </a:r>
            <a:endParaRPr lang="en-US" sz="900" dirty="0">
              <a:ea typeface="Calibri" panose="020F0502020204030204" pitchFamily="34" charset="0"/>
              <a:cs typeface="Times New Roman"/>
            </a:endParaRPr>
          </a:p>
          <a:p>
            <a:pPr marL="171450" indent="-171450">
              <a:buFont typeface="Arial" panose="020B0604020202020204" pitchFamily="34" charset="0"/>
              <a:buChar char="•"/>
            </a:pPr>
            <a:r>
              <a:rPr lang="en-US" sz="900" dirty="0">
                <a:ea typeface="Calibri" panose="020F0502020204030204" pitchFamily="34" charset="0"/>
                <a:cs typeface="Calibri"/>
              </a:rPr>
              <a:t>Mechanical Engineering</a:t>
            </a:r>
          </a:p>
          <a:p>
            <a:pPr marL="171450" indent="-171450">
              <a:buFont typeface="Arial" panose="020B0604020202020204" pitchFamily="34" charset="0"/>
              <a:buChar char="•"/>
            </a:pPr>
            <a:r>
              <a:rPr lang="en-US" sz="900" dirty="0">
                <a:ea typeface="Calibri" panose="020F0502020204030204" pitchFamily="34" charset="0"/>
                <a:cs typeface="Times New Roman"/>
              </a:rPr>
              <a:t>Manufacturing Engineering</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1202190225"/>
              </p:ext>
            </p:extLst>
          </p:nvPr>
        </p:nvGraphicFramePr>
        <p:xfrm>
          <a:off x="3878348" y="2672650"/>
          <a:ext cx="2776452" cy="1143000"/>
        </p:xfrm>
        <a:graphic>
          <a:graphicData uri="http://schemas.openxmlformats.org/drawingml/2006/table">
            <a:tbl>
              <a:tblPr firstRow="1" bandRow="1">
                <a:tableStyleId>{5C22544A-7EE6-4342-B048-85BDC9FD1C3A}</a:tableStyleId>
              </a:tblPr>
              <a:tblGrid>
                <a:gridCol w="1388226">
                  <a:extLst>
                    <a:ext uri="{9D8B030D-6E8A-4147-A177-3AD203B41FA5}">
                      <a16:colId xmlns:a16="http://schemas.microsoft.com/office/drawing/2014/main" val="2083587555"/>
                    </a:ext>
                  </a:extLst>
                </a:gridCol>
                <a:gridCol w="1388226">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3863AF"/>
                    </a:solidFill>
                  </a:tcPr>
                </a:tc>
                <a:tc>
                  <a:txBody>
                    <a:bodyPr/>
                    <a:lstStyle/>
                    <a:p>
                      <a:pPr algn="ctr"/>
                      <a:r>
                        <a:rPr lang="en-US" sz="900" dirty="0"/>
                        <a:t>Work-Based Learning Activities</a:t>
                      </a:r>
                    </a:p>
                  </a:txBody>
                  <a:tcPr anchor="ctr">
                    <a:solidFill>
                      <a:srgbClr val="3863AF"/>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900" dirty="0"/>
                        <a:t>Shadow a building inspector or cost estimator</a:t>
                      </a:r>
                    </a:p>
                    <a:p>
                      <a:pPr marL="171450" indent="-171450" algn="l">
                        <a:buFont typeface="Arial" panose="020B0604020202020204" pitchFamily="34" charset="0"/>
                        <a:buChar char="•"/>
                      </a:pPr>
                      <a:r>
                        <a:rPr lang="en-US" sz="900" dirty="0"/>
                        <a:t>Participate in SkillsUSA</a:t>
                      </a:r>
                    </a:p>
                  </a:txBody>
                  <a:tcPr>
                    <a:noFill/>
                  </a:tcPr>
                </a:tc>
                <a:tc>
                  <a:txBody>
                    <a:bodyPr/>
                    <a:lstStyle/>
                    <a:p>
                      <a:pPr marL="171450" lvl="0" indent="-171450" algn="l">
                        <a:buFont typeface="Arial" panose="020B0604020202020204" pitchFamily="34" charset="0"/>
                        <a:buChar char="•"/>
                      </a:pPr>
                      <a:r>
                        <a:rPr lang="en-US" sz="900" dirty="0"/>
                        <a:t>Intern with a construction company </a:t>
                      </a:r>
                    </a:p>
                    <a:p>
                      <a:pPr marL="171450" lvl="0" indent="-171450" algn="l">
                        <a:buFont typeface="Arial" panose="020B0604020202020204" pitchFamily="34" charset="0"/>
                        <a:buChar char="•"/>
                      </a:pPr>
                      <a:r>
                        <a:rPr lang="en-US" sz="900" dirty="0"/>
                        <a:t>Shadow a project manager or inspector</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78348" y="4157252"/>
            <a:ext cx="2840428"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a:cs typeface="Times New Roman"/>
              </a:rPr>
              <a:t>Industry-Based Certifications</a:t>
            </a:r>
            <a:endParaRPr lang="en-US" sz="1200" b="1" dirty="0">
              <a:solidFill>
                <a:srgbClr val="0D6CB9"/>
              </a:solidFill>
              <a:ea typeface="Calibri"/>
              <a:cs typeface="Times New Roman"/>
            </a:endParaRPr>
          </a:p>
          <a:p>
            <a:pPr marL="171450" indent="-171450">
              <a:buFont typeface="Arial"/>
              <a:buChar char="•"/>
            </a:pPr>
            <a:r>
              <a:rPr lang="en-US" sz="1200" dirty="0">
                <a:ea typeface="+mn-lt"/>
                <a:cs typeface="+mn-lt"/>
              </a:rPr>
              <a:t>NCCER Construction Site Safety Technician</a:t>
            </a:r>
          </a:p>
          <a:p>
            <a:endParaRPr lang="en-US" sz="1200" dirty="0">
              <a:ea typeface="+mn-lt"/>
              <a:cs typeface="+mn-lt"/>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7349938"/>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956131829"/>
              </p:ext>
            </p:extLst>
          </p:nvPr>
        </p:nvGraphicFramePr>
        <p:xfrm>
          <a:off x="409216" y="7613349"/>
          <a:ext cx="6149413" cy="91756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a:t>Occupations</a:t>
                      </a:r>
                    </a:p>
                  </a:txBody>
                  <a:tcPr>
                    <a:solidFill>
                      <a:srgbClr val="3863AF"/>
                    </a:solidFill>
                  </a:tcPr>
                </a:tc>
                <a:tc>
                  <a:txBody>
                    <a:bodyPr/>
                    <a:lstStyle/>
                    <a:p>
                      <a:pPr algn="ctr"/>
                      <a:r>
                        <a:rPr lang="en-US" sz="900"/>
                        <a:t>Median Wage</a:t>
                      </a:r>
                    </a:p>
                  </a:txBody>
                  <a:tcPr anchor="ctr">
                    <a:solidFill>
                      <a:srgbClr val="3863AF"/>
                    </a:solidFill>
                  </a:tcPr>
                </a:tc>
                <a:tc>
                  <a:txBody>
                    <a:bodyPr/>
                    <a:lstStyle/>
                    <a:p>
                      <a:pPr algn="ctr"/>
                      <a:r>
                        <a:rPr lang="en-US" sz="900"/>
                        <a:t>Annual Openings</a:t>
                      </a:r>
                    </a:p>
                  </a:txBody>
                  <a:tcPr anchor="ctr">
                    <a:solidFill>
                      <a:srgbClr val="3863AF"/>
                    </a:solidFill>
                  </a:tcPr>
                </a:tc>
                <a:tc>
                  <a:txBody>
                    <a:bodyPr/>
                    <a:lstStyle/>
                    <a:p>
                      <a:pPr algn="ctr"/>
                      <a:r>
                        <a:rPr lang="en-US" sz="900"/>
                        <a:t>% Growth</a:t>
                      </a:r>
                    </a:p>
                  </a:txBody>
                  <a:tcPr anchor="ctr">
                    <a:solidFill>
                      <a:srgbClr val="3863AF"/>
                    </a:solidFill>
                  </a:tcPr>
                </a:tc>
                <a:extLst>
                  <a:ext uri="{0D108BD9-81ED-4DB2-BD59-A6C34878D82A}">
                    <a16:rowId xmlns:a16="http://schemas.microsoft.com/office/drawing/2014/main" val="2788444287"/>
                  </a:ext>
                </a:extLst>
              </a:tr>
              <a:tr h="182880">
                <a:tc>
                  <a:txBody>
                    <a:bodyPr/>
                    <a:lstStyle/>
                    <a:p>
                      <a:pPr marL="0" lvl="0" indent="0" algn="l">
                        <a:buNone/>
                      </a:pPr>
                      <a:r>
                        <a:rPr lang="en-US" sz="900" b="0" i="0" u="none" strike="noStrike" baseline="0" noProof="0">
                          <a:solidFill>
                            <a:srgbClr val="000000"/>
                          </a:solidFill>
                          <a:latin typeface="Calibri"/>
                        </a:rPr>
                        <a:t>Construction and Building Inspectors</a:t>
                      </a:r>
                      <a:endParaRPr lang="en-US" sz="900"/>
                    </a:p>
                  </a:txBody>
                  <a:tcPr anchor="ctr">
                    <a:solidFill>
                      <a:srgbClr val="3863AF">
                        <a:alpha val="26000"/>
                      </a:srgbClr>
                    </a:solidFill>
                  </a:tcPr>
                </a:tc>
                <a:tc>
                  <a:txBody>
                    <a:bodyPr/>
                    <a:lstStyle/>
                    <a:p>
                      <a:pPr marL="0" lvl="0" indent="0" algn="ctr">
                        <a:buNone/>
                      </a:pPr>
                      <a:r>
                        <a:rPr lang="en-US" sz="900" b="0" i="0" u="none" strike="noStrike" baseline="0" noProof="0">
                          <a:solidFill>
                            <a:srgbClr val="000000"/>
                          </a:solidFill>
                          <a:latin typeface="Calibri"/>
                        </a:rPr>
                        <a:t>$53,914</a:t>
                      </a:r>
                      <a:endParaRPr lang="en-US" sz="900"/>
                    </a:p>
                  </a:txBody>
                  <a:tcPr anchor="ctr">
                    <a:noFill/>
                  </a:tcPr>
                </a:tc>
                <a:tc>
                  <a:txBody>
                    <a:bodyPr/>
                    <a:lstStyle/>
                    <a:p>
                      <a:pPr marL="0" lvl="0" indent="0" algn="ctr">
                        <a:buNone/>
                      </a:pPr>
                      <a:r>
                        <a:rPr lang="en-US" sz="900" b="0" i="0" u="none" strike="noStrike" baseline="0" noProof="0">
                          <a:solidFill>
                            <a:srgbClr val="000000"/>
                          </a:solidFill>
                          <a:latin typeface="Calibri"/>
                        </a:rPr>
                        <a:t>983</a:t>
                      </a:r>
                      <a:endParaRPr lang="en-US" sz="900"/>
                    </a:p>
                  </a:txBody>
                  <a:tcPr anchor="ctr">
                    <a:noFill/>
                  </a:tcPr>
                </a:tc>
                <a:tc>
                  <a:txBody>
                    <a:bodyPr/>
                    <a:lstStyle/>
                    <a:p>
                      <a:pPr marL="0" indent="0" algn="ctr">
                        <a:buFont typeface="Arial" panose="020B0604020202020204" pitchFamily="34" charset="0"/>
                        <a:buNone/>
                      </a:pPr>
                      <a:r>
                        <a:rPr lang="en-US" sz="900"/>
                        <a:t>17%</a:t>
                      </a:r>
                    </a:p>
                  </a:txBody>
                  <a:tcPr anchor="ctr">
                    <a:noFill/>
                  </a:tcPr>
                </a:tc>
                <a:extLst>
                  <a:ext uri="{0D108BD9-81ED-4DB2-BD59-A6C34878D82A}">
                    <a16:rowId xmlns:a16="http://schemas.microsoft.com/office/drawing/2014/main" val="2974962540"/>
                  </a:ext>
                </a:extLst>
              </a:tr>
              <a:tr h="231760">
                <a:tc>
                  <a:txBody>
                    <a:bodyPr/>
                    <a:lstStyle/>
                    <a:p>
                      <a:pPr marL="0" lvl="0" indent="0" algn="l">
                        <a:buNone/>
                      </a:pPr>
                      <a:r>
                        <a:rPr lang="en-US" sz="900" b="0" i="0" u="none" strike="noStrike" baseline="0" noProof="0" dirty="0">
                          <a:solidFill>
                            <a:srgbClr val="000000"/>
                          </a:solidFill>
                          <a:latin typeface="Calibri"/>
                        </a:rPr>
                        <a:t>Cost Estimators</a:t>
                      </a:r>
                      <a:endParaRPr lang="en-US" sz="900" dirty="0"/>
                    </a:p>
                  </a:txBody>
                  <a:tcPr anchor="ctr">
                    <a:solidFill>
                      <a:srgbClr val="3863AF">
                        <a:alpha val="26000"/>
                      </a:srgbClr>
                    </a:solidFill>
                  </a:tcPr>
                </a:tc>
                <a:tc>
                  <a:txBody>
                    <a:bodyPr/>
                    <a:lstStyle/>
                    <a:p>
                      <a:pPr marL="0" lvl="0" indent="0" algn="ctr">
                        <a:buNone/>
                      </a:pPr>
                      <a:r>
                        <a:rPr lang="en-US" sz="900" b="0" i="0" u="none" strike="noStrike" baseline="0" noProof="0">
                          <a:solidFill>
                            <a:srgbClr val="000000"/>
                          </a:solidFill>
                          <a:latin typeface="Calibri"/>
                        </a:rPr>
                        <a:t>$63,939</a:t>
                      </a:r>
                      <a:endParaRPr lang="en-US" sz="900"/>
                    </a:p>
                  </a:txBody>
                  <a:tcPr anchor="ctr">
                    <a:noFill/>
                  </a:tcPr>
                </a:tc>
                <a:tc>
                  <a:txBody>
                    <a:bodyPr/>
                    <a:lstStyle/>
                    <a:p>
                      <a:pPr marL="0" lvl="0" indent="0" algn="ctr">
                        <a:buNone/>
                      </a:pPr>
                      <a:r>
                        <a:rPr lang="en-US" sz="900" b="0" i="0" u="none" strike="noStrike" baseline="0" noProof="0">
                          <a:solidFill>
                            <a:srgbClr val="000000"/>
                          </a:solidFill>
                          <a:latin typeface="Calibri"/>
                        </a:rPr>
                        <a:t>2,239</a:t>
                      </a:r>
                    </a:p>
                  </a:txBody>
                  <a:tcPr anchor="ctr">
                    <a:noFill/>
                  </a:tcPr>
                </a:tc>
                <a:tc>
                  <a:txBody>
                    <a:bodyPr/>
                    <a:lstStyle/>
                    <a:p>
                      <a:pPr marL="0" indent="0" algn="ctr">
                        <a:buFont typeface="Arial" panose="020B0604020202020204" pitchFamily="34" charset="0"/>
                        <a:buNone/>
                      </a:pPr>
                      <a:r>
                        <a:rPr lang="en-US" sz="900"/>
                        <a:t>21%</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900" b="0" i="0" u="none" strike="noStrike" baseline="0" noProof="0">
                          <a:solidFill>
                            <a:srgbClr val="000000"/>
                          </a:solidFill>
                          <a:latin typeface="Calibri"/>
                        </a:rPr>
                        <a:t>Construction Managers</a:t>
                      </a:r>
                      <a:endParaRPr lang="en-US" sz="900"/>
                    </a:p>
                  </a:txBody>
                  <a:tcPr anchor="ctr">
                    <a:solidFill>
                      <a:srgbClr val="3863AF">
                        <a:alpha val="26000"/>
                      </a:srgbClr>
                    </a:solidFill>
                  </a:tcPr>
                </a:tc>
                <a:tc>
                  <a:txBody>
                    <a:bodyPr/>
                    <a:lstStyle/>
                    <a:p>
                      <a:pPr marL="0" lvl="0" indent="0" algn="ctr">
                        <a:buNone/>
                      </a:pPr>
                      <a:r>
                        <a:rPr lang="en-US" sz="900" b="0" i="0" u="none" strike="noStrike" baseline="0" noProof="0">
                          <a:solidFill>
                            <a:srgbClr val="000000"/>
                          </a:solidFill>
                          <a:latin typeface="Calibri"/>
                        </a:rPr>
                        <a:t>$87,402</a:t>
                      </a:r>
                      <a:endParaRPr lang="en-US" sz="900"/>
                    </a:p>
                  </a:txBody>
                  <a:tcPr anchor="ctr">
                    <a:noFill/>
                  </a:tcPr>
                </a:tc>
                <a:tc>
                  <a:txBody>
                    <a:bodyPr/>
                    <a:lstStyle/>
                    <a:p>
                      <a:pPr marL="0" lvl="0" indent="0" algn="ctr">
                        <a:buNone/>
                      </a:pPr>
                      <a:r>
                        <a:rPr lang="en-US" sz="900" b="0" i="0" u="none" strike="noStrike" baseline="0" noProof="0">
                          <a:solidFill>
                            <a:srgbClr val="000000"/>
                          </a:solidFill>
                          <a:latin typeface="Calibri"/>
                        </a:rPr>
                        <a:t>2,401</a:t>
                      </a:r>
                      <a:endParaRPr lang="en-US" sz="900"/>
                    </a:p>
                  </a:txBody>
                  <a:tcPr anchor="ctr">
                    <a:noFill/>
                  </a:tcPr>
                </a:tc>
                <a:tc>
                  <a:txBody>
                    <a:bodyPr/>
                    <a:lstStyle/>
                    <a:p>
                      <a:pPr marL="0" indent="0" algn="ctr">
                        <a:buFont typeface="Arial" panose="020B0604020202020204" pitchFamily="34" charset="0"/>
                        <a:buNone/>
                      </a:pPr>
                      <a:r>
                        <a:rPr lang="en-US" sz="900" dirty="0"/>
                        <a:t>14%</a:t>
                      </a:r>
                    </a:p>
                  </a:txBody>
                  <a:tcPr anchor="ctr">
                    <a:noFill/>
                  </a:tcPr>
                </a:tc>
                <a:extLst>
                  <a:ext uri="{0D108BD9-81ED-4DB2-BD59-A6C34878D82A}">
                    <a16:rowId xmlns:a16="http://schemas.microsoft.com/office/drawing/2014/main" val="1446114615"/>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153632" y="8609923"/>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Calibri"/>
              </a:rPr>
              <a:t>Successful completion of the </a:t>
            </a:r>
            <a:r>
              <a:rPr lang="en-US" sz="900" dirty="0">
                <a:ea typeface="Calibri" panose="020F0502020204030204" pitchFamily="34" charset="0"/>
                <a:cs typeface="Calibri"/>
              </a:rPr>
              <a:t>Construction Management and Inspection </a:t>
            </a:r>
            <a:r>
              <a:rPr lang="en-US" sz="900" dirty="0">
                <a:effectLst/>
                <a:ea typeface="Calibri" panose="020F0502020204030204" pitchFamily="34" charset="0"/>
                <a:cs typeface="Calibri"/>
              </a:rPr>
              <a:t>program of study will fulfill requirements of the Business and Industry </a:t>
            </a:r>
            <a:r>
              <a:rPr lang="en-US" sz="900" dirty="0">
                <a:ea typeface="Calibri" panose="020F0502020204030204" pitchFamily="34" charset="0"/>
                <a:cs typeface="Calibri"/>
              </a:rPr>
              <a:t>endorsement</a:t>
            </a:r>
            <a:r>
              <a:rPr lang="en-US" sz="900" dirty="0">
                <a:effectLst/>
                <a:ea typeface="Calibri" panose="020F0502020204030204" pitchFamily="34" charset="0"/>
                <a:cs typeface="Calibri"/>
              </a:rPr>
              <a:t>. </a:t>
            </a:r>
            <a:r>
              <a:rPr lang="en-US" sz="900" dirty="0">
                <a:ea typeface="Calibri" panose="020F0502020204030204" pitchFamily="34" charset="0"/>
                <a:cs typeface="Calibri"/>
              </a:rPr>
              <a:t>Revised – August 2022</a:t>
            </a:r>
            <a:endParaRPr lang="en-US" dirty="0"/>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0317" y="8564156"/>
            <a:ext cx="705086" cy="352543"/>
          </a:xfrm>
          <a:prstGeom prst="rect">
            <a:avLst/>
          </a:prstGeom>
          <a:noFill/>
          <a:ln>
            <a:noFill/>
          </a:ln>
        </p:spPr>
      </p:pic>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335582"/>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49910" y="453928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17025" y="3974593"/>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67FC2065-9D51-00BF-7C0D-80CCC86269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7320" y="909902"/>
            <a:ext cx="617480" cy="601687"/>
          </a:xfrm>
          <a:prstGeom prst="rect">
            <a:avLst/>
          </a:prstGeom>
        </p:spPr>
      </p:pic>
      <p:sp>
        <p:nvSpPr>
          <p:cNvPr id="5" name="Rectangle 4">
            <a:extLst>
              <a:ext uri="{FF2B5EF4-FFF2-40B4-BE49-F238E27FC236}">
                <a16:creationId xmlns:a16="http://schemas.microsoft.com/office/drawing/2014/main" id="{F8F86D22-AF8A-4173-E271-F6EC6B1A2227}"/>
              </a:ext>
              <a:ext uri="{C183D7F6-B498-43B3-948B-1728B52AA6E4}">
                <adec:decorative xmlns:adec="http://schemas.microsoft.com/office/drawing/2017/decorative" val="1"/>
              </a:ext>
            </a:extLst>
          </p:cNvPr>
          <p:cNvSpPr/>
          <p:nvPr/>
        </p:nvSpPr>
        <p:spPr>
          <a:xfrm>
            <a:off x="3706542" y="934463"/>
            <a:ext cx="2148470" cy="58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65000"/>
                    <a:lumOff val="35000"/>
                  </a:schemeClr>
                </a:solidFill>
              </a:rPr>
              <a:t>Insert Image</a:t>
            </a:r>
          </a:p>
        </p:txBody>
      </p:sp>
      <p:pic>
        <p:nvPicPr>
          <p:cNvPr id="12" name="Picture 12">
            <a:extLst>
              <a:ext uri="{FF2B5EF4-FFF2-40B4-BE49-F238E27FC236}">
                <a16:creationId xmlns:a16="http://schemas.microsoft.com/office/drawing/2014/main" id="{4750745F-9532-F49F-13C1-1D504B810265}"/>
              </a:ext>
              <a:ext uri="{C183D7F6-B498-43B3-948B-1728B52AA6E4}">
                <adec:decorative xmlns:adec="http://schemas.microsoft.com/office/drawing/2017/decorative" val="1"/>
              </a:ext>
            </a:extLst>
          </p:cNvPr>
          <p:cNvPicPr>
            <a:picLocks noChangeAspect="1"/>
          </p:cNvPicPr>
          <p:nvPr/>
        </p:nvPicPr>
        <p:blipFill rotWithShape="1">
          <a:blip r:embed="rId4"/>
          <a:srcRect l="-89" t="32483" r="264" b="21023"/>
          <a:stretch/>
        </p:blipFill>
        <p:spPr>
          <a:xfrm>
            <a:off x="3710299" y="934463"/>
            <a:ext cx="2152083" cy="581457"/>
          </a:xfrm>
          <a:prstGeom prst="rect">
            <a:avLst/>
          </a:prstGeom>
        </p:spPr>
      </p:pic>
      <p:sp>
        <p:nvSpPr>
          <p:cNvPr id="25" name="TextBox 24">
            <a:extLst>
              <a:ext uri="{FF2B5EF4-FFF2-40B4-BE49-F238E27FC236}">
                <a16:creationId xmlns:a16="http://schemas.microsoft.com/office/drawing/2014/main" id="{D3B7976C-9391-4C0B-AAC0-11CB59F2AD98}"/>
              </a:ext>
            </a:extLst>
          </p:cNvPr>
          <p:cNvSpPr txBox="1"/>
          <p:nvPr/>
        </p:nvSpPr>
        <p:spPr>
          <a:xfrm>
            <a:off x="3878348" y="7066578"/>
            <a:ext cx="2657696"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Construction Management Shop</a:t>
            </a:r>
          </a:p>
        </p:txBody>
      </p:sp>
      <p:pic>
        <p:nvPicPr>
          <p:cNvPr id="11" name="Picture 10">
            <a:extLst>
              <a:ext uri="{FF2B5EF4-FFF2-40B4-BE49-F238E27FC236}">
                <a16:creationId xmlns:a16="http://schemas.microsoft.com/office/drawing/2014/main" id="{217B5DED-D8FE-4DF2-9AC9-2A8AD4C0E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69327" y="5180628"/>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3863AF"/>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Construction Management and Inspection</a:t>
            </a:r>
            <a:br>
              <a:rPr lang="en-US" sz="1800" b="1" dirty="0">
                <a:latin typeface="+mn-lt"/>
                <a:ea typeface="Open Sans" panose="020B0606030504020204" pitchFamily="34" charset="0"/>
                <a:cs typeface="Open Sans" panose="020B0606030504020204" pitchFamily="34" charset="0"/>
              </a:rPr>
            </a:br>
            <a:r>
              <a:rPr lang="en-US" sz="1800" b="1">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3858477364"/>
              </p:ext>
            </p:extLst>
          </p:nvPr>
        </p:nvGraphicFramePr>
        <p:xfrm>
          <a:off x="300300" y="1031421"/>
          <a:ext cx="6257292" cy="1828800"/>
        </p:xfrm>
        <a:graphic>
          <a:graphicData uri="http://schemas.openxmlformats.org/drawingml/2006/table">
            <a:tbl>
              <a:tblPr firstRow="1" bandRow="1">
                <a:tableStyleId>{5C22544A-7EE6-4342-B048-85BDC9FD1C3A}</a:tableStyleId>
              </a:tblPr>
              <a:tblGrid>
                <a:gridCol w="1564323">
                  <a:extLst>
                    <a:ext uri="{9D8B030D-6E8A-4147-A177-3AD203B41FA5}">
                      <a16:colId xmlns:a16="http://schemas.microsoft.com/office/drawing/2014/main" val="2083587555"/>
                    </a:ext>
                  </a:extLst>
                </a:gridCol>
                <a:gridCol w="1564323">
                  <a:extLst>
                    <a:ext uri="{9D8B030D-6E8A-4147-A177-3AD203B41FA5}">
                      <a16:colId xmlns:a16="http://schemas.microsoft.com/office/drawing/2014/main" val="3749205641"/>
                    </a:ext>
                  </a:extLst>
                </a:gridCol>
                <a:gridCol w="1564323">
                  <a:extLst>
                    <a:ext uri="{9D8B030D-6E8A-4147-A177-3AD203B41FA5}">
                      <a16:colId xmlns:a16="http://schemas.microsoft.com/office/drawing/2014/main" val="603892530"/>
                    </a:ext>
                  </a:extLst>
                </a:gridCol>
                <a:gridCol w="1564323">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3863AF"/>
                    </a:solidFill>
                  </a:tcPr>
                </a:tc>
                <a:tc>
                  <a:txBody>
                    <a:bodyPr/>
                    <a:lstStyle/>
                    <a:p>
                      <a:pPr algn="ctr"/>
                      <a:r>
                        <a:rPr lang="en-US" sz="1000" dirty="0"/>
                        <a:t>SERVICE ID</a:t>
                      </a:r>
                    </a:p>
                  </a:txBody>
                  <a:tcPr anchor="ctr">
                    <a:solidFill>
                      <a:srgbClr val="3863AF"/>
                    </a:solidFill>
                  </a:tcPr>
                </a:tc>
                <a:tc>
                  <a:txBody>
                    <a:bodyPr/>
                    <a:lstStyle/>
                    <a:p>
                      <a:pPr lvl="0" algn="ctr">
                        <a:buNone/>
                      </a:pPr>
                      <a:r>
                        <a:rPr lang="en-US" sz="1000" b="1" i="0" u="none" strike="noStrike" noProof="0">
                          <a:latin typeface="Calibri"/>
                        </a:rPr>
                        <a:t>PREREQUISITES </a:t>
                      </a:r>
                      <a:endParaRPr lang="en-US" sz="1000" dirty="0"/>
                    </a:p>
                  </a:txBody>
                  <a:tcPr anchor="ctr">
                    <a:solidFill>
                      <a:srgbClr val="3863AF"/>
                    </a:solidFill>
                  </a:tcPr>
                </a:tc>
                <a:tc>
                  <a:txBody>
                    <a:bodyPr/>
                    <a:lstStyle/>
                    <a:p>
                      <a:pPr algn="ctr"/>
                      <a:r>
                        <a:rPr lang="en-US" sz="1000"/>
                        <a:t>COREQUISITES</a:t>
                      </a:r>
                      <a:endParaRPr lang="en-US" sz="1000" dirty="0"/>
                    </a:p>
                  </a:txBody>
                  <a:tcPr anchor="ctr">
                    <a:solidFill>
                      <a:srgbClr val="3863AF"/>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baseline="0" noProof="0" dirty="0">
                          <a:solidFill>
                            <a:srgbClr val="000000"/>
                          </a:solidFill>
                          <a:latin typeface="Calibri"/>
                        </a:rPr>
                        <a:t>Principles of Construction</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13004220 (1 credit)</a:t>
                      </a:r>
                    </a:p>
                    <a:p>
                      <a:pPr lvl="0" algn="ctr">
                        <a:buNone/>
                      </a:pPr>
                      <a:r>
                        <a:rPr lang="en-US" sz="1000" b="0" i="0" u="none" strike="noStrike" baseline="0" noProof="0" dirty="0">
                          <a:solidFill>
                            <a:srgbClr val="000000"/>
                          </a:solidFill>
                          <a:latin typeface="Calibri"/>
                        </a:rPr>
                        <a:t>6205</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solidFill>
                            <a:srgbClr val="000000"/>
                          </a:solidFill>
                          <a:latin typeface="Calibri"/>
                        </a:rPr>
                        <a:t>Construction </a:t>
                      </a:r>
                      <a:br>
                        <a:rPr lang="en-US" sz="1000" b="0" i="0" u="none" strike="noStrike" noProof="0" dirty="0">
                          <a:solidFill>
                            <a:srgbClr val="000000"/>
                          </a:solidFill>
                          <a:latin typeface="Calibri"/>
                        </a:rPr>
                      </a:br>
                      <a:r>
                        <a:rPr lang="en-US" sz="1000" b="0" i="0" u="none" strike="noStrike" noProof="0" dirty="0">
                          <a:solidFill>
                            <a:srgbClr val="000000"/>
                          </a:solidFill>
                          <a:latin typeface="Calibri"/>
                        </a:rPr>
                        <a:t>Management I</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solidFill>
                            <a:srgbClr val="000000"/>
                          </a:solidFill>
                          <a:latin typeface="Calibri"/>
                        </a:rPr>
                        <a:t>13004900 (2 credits)</a:t>
                      </a:r>
                    </a:p>
                    <a:p>
                      <a:pPr lvl="0" algn="ctr">
                        <a:buNone/>
                      </a:pPr>
                      <a:r>
                        <a:rPr lang="en-US" sz="1000" b="0" i="0" u="none" strike="noStrike" noProof="0">
                          <a:solidFill>
                            <a:srgbClr val="000000"/>
                          </a:solidFill>
                          <a:latin typeface="Calibri"/>
                        </a:rPr>
                        <a:t>6225</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solidFill>
                            <a:srgbClr val="000000"/>
                          </a:solidFill>
                          <a:latin typeface="Calibri"/>
                        </a:rPr>
                        <a:t>Principles </a:t>
                      </a:r>
                      <a:r>
                        <a:rPr lang="en-US" sz="1000" b="0" i="0" u="none" strike="noStrike" noProof="0">
                          <a:solidFill>
                            <a:srgbClr val="000000"/>
                          </a:solidFill>
                          <a:latin typeface="Calibri"/>
                        </a:rPr>
                        <a:t>of Construction</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035631701"/>
                  </a:ext>
                </a:extLst>
              </a:tr>
              <a:tr h="274320">
                <a:tc>
                  <a:txBody>
                    <a:bodyPr/>
                    <a:lstStyle/>
                    <a:p>
                      <a:pPr lvl="0">
                        <a:buNone/>
                      </a:pPr>
                      <a:r>
                        <a:rPr lang="en-US" sz="1000" b="0" i="0" u="none" strike="noStrike" baseline="0" noProof="0" dirty="0">
                          <a:solidFill>
                            <a:srgbClr val="000000"/>
                          </a:solidFill>
                          <a:latin typeface="Calibri"/>
                        </a:rPr>
                        <a:t>Construction Management II</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13005000 (2 credits)</a:t>
                      </a:r>
                    </a:p>
                    <a:p>
                      <a:pPr lvl="0" algn="ctr">
                        <a:buNone/>
                      </a:pPr>
                      <a:r>
                        <a:rPr lang="en-US" sz="1000" b="0" i="0" u="none" strike="noStrike" baseline="0" noProof="0" dirty="0">
                          <a:solidFill>
                            <a:srgbClr val="000000"/>
                          </a:solidFill>
                          <a:latin typeface="Calibri"/>
                        </a:rPr>
                        <a:t>TBD</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Construction Management I</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867445423"/>
                  </a:ext>
                </a:extLst>
              </a:tr>
              <a:tr h="274320">
                <a:tc>
                  <a:txBody>
                    <a:bodyPr/>
                    <a:lstStyle/>
                    <a:p>
                      <a:pPr lvl="0">
                        <a:buNone/>
                      </a:pPr>
                      <a:r>
                        <a:rPr lang="en-US" sz="1000" b="0" i="0" u="none" strike="noStrike" baseline="0" noProof="0" dirty="0">
                          <a:solidFill>
                            <a:srgbClr val="000000"/>
                          </a:solidFill>
                          <a:latin typeface="Calibri"/>
                        </a:rPr>
                        <a:t>Practicum in Construction Management</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13006200 (2 credits)</a:t>
                      </a:r>
                    </a:p>
                    <a:p>
                      <a:pPr lvl="0" algn="ctr">
                        <a:buNone/>
                      </a:pPr>
                      <a:r>
                        <a:rPr lang="en-US" sz="1000" b="0" i="0" u="none" strike="noStrike" baseline="0" noProof="0" dirty="0">
                          <a:solidFill>
                            <a:srgbClr val="000000"/>
                          </a:solidFill>
                          <a:latin typeface="Calibri"/>
                        </a:rPr>
                        <a:t>TBD</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Construction Management II</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347345812"/>
                  </a:ext>
                </a:extLst>
              </a:tr>
            </a:tbl>
          </a:graphicData>
        </a:graphic>
      </p:graphicFrame>
      <p:sp>
        <p:nvSpPr>
          <p:cNvPr id="16" name="TextBox 15">
            <a:extLst>
              <a:ext uri="{FF2B5EF4-FFF2-40B4-BE49-F238E27FC236}">
                <a16:creationId xmlns:a16="http://schemas.microsoft.com/office/drawing/2014/main" id="{B1EA8202-F346-4CC0-86EA-B1D59BC44A7C}"/>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2C77F7C-BA0A-4264-AE04-708074C35A3B}"/>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ARCHITECTURE &amp; CONSTRUCTION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DFF67F14-08BA-4E43-A779-A4A8A5468D3F}">
  <ds:schemaRefs>
    <ds:schemaRef ds:uri="http://purl.org/dc/dcmitype/"/>
    <ds:schemaRef ds:uri="http://purl.org/dc/terms/"/>
    <ds:schemaRef ds:uri="http://schemas.microsoft.com/office/2006/metadata/properties"/>
    <ds:schemaRef ds:uri="1870ca36-48b9-408f-8764-2f018f10cce8"/>
    <ds:schemaRef ds:uri="http://schemas.microsoft.com/office/infopath/2007/PartnerControls"/>
    <ds:schemaRef ds:uri="http://schemas.openxmlformats.org/package/2006/metadata/core-properties"/>
    <ds:schemaRef ds:uri="http://schemas.microsoft.com/office/2006/documentManagement/types"/>
    <ds:schemaRef ds:uri="696893de-3167-48c0-a9e9-62134322dc49"/>
    <ds:schemaRef ds:uri="http://www.w3.org/XML/1998/namespace"/>
    <ds:schemaRef ds:uri="http://purl.org/dc/elements/1.1/"/>
  </ds:schemaRefs>
</ds:datastoreItem>
</file>

<file path=customXml/itemProps3.xml><?xml version="1.0" encoding="utf-8"?>
<ds:datastoreItem xmlns:ds="http://schemas.openxmlformats.org/officeDocument/2006/customXml" ds:itemID="{E2B5EE48-76F5-42FF-9C83-71CE8B098D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499</Words>
  <Application>Microsoft Office PowerPoint</Application>
  <PresentationFormat>Letter Paper (8.5x11 in)</PresentationFormat>
  <Paragraphs>91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Construction Management and Inspection Statewide Program of Study</vt:lpstr>
      <vt:lpstr>Construction Management and Inspection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90</cp:revision>
  <dcterms:created xsi:type="dcterms:W3CDTF">2022-08-14T22:35:42Z</dcterms:created>
  <dcterms:modified xsi:type="dcterms:W3CDTF">2023-04-24T17:07:16Z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